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300" r:id="rId3"/>
    <p:sldId id="261" r:id="rId4"/>
    <p:sldId id="262" r:id="rId5"/>
    <p:sldId id="274" r:id="rId6"/>
    <p:sldId id="263" r:id="rId7"/>
    <p:sldId id="277" r:id="rId8"/>
    <p:sldId id="264" r:id="rId9"/>
    <p:sldId id="265" r:id="rId10"/>
    <p:sldId id="276" r:id="rId11"/>
    <p:sldId id="280" r:id="rId12"/>
    <p:sldId id="266" r:id="rId13"/>
    <p:sldId id="275" r:id="rId14"/>
    <p:sldId id="281" r:id="rId15"/>
    <p:sldId id="282" r:id="rId16"/>
    <p:sldId id="285" r:id="rId17"/>
    <p:sldId id="284" r:id="rId18"/>
    <p:sldId id="267" r:id="rId19"/>
    <p:sldId id="283" r:id="rId20"/>
    <p:sldId id="268" r:id="rId21"/>
    <p:sldId id="260" r:id="rId22"/>
    <p:sldId id="270" r:id="rId23"/>
    <p:sldId id="269" r:id="rId24"/>
    <p:sldId id="271" r:id="rId25"/>
    <p:sldId id="273" r:id="rId26"/>
    <p:sldId id="279" r:id="rId27"/>
    <p:sldId id="272" r:id="rId28"/>
    <p:sldId id="286" r:id="rId29"/>
    <p:sldId id="287" r:id="rId30"/>
    <p:sldId id="288" r:id="rId31"/>
    <p:sldId id="299" r:id="rId32"/>
    <p:sldId id="293" r:id="rId33"/>
    <p:sldId id="294" r:id="rId34"/>
    <p:sldId id="289" r:id="rId35"/>
    <p:sldId id="290" r:id="rId36"/>
    <p:sldId id="291" r:id="rId37"/>
    <p:sldId id="292" r:id="rId38"/>
    <p:sldId id="295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3896358267716536"/>
          <c:y val="1.874999999999999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Breast cancer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Sporadic</c:v>
                </c:pt>
                <c:pt idx="1">
                  <c:v>Hereditary</c:v>
                </c:pt>
                <c:pt idx="2">
                  <c:v>Familial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</c:v>
                </c:pt>
                <c:pt idx="1">
                  <c:v>10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FDD1F-2358-4DE6-9DC3-986C06A5DB2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FA34A-7EAA-45D6-B9B2-7DF733F37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4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CRC is right sided, flatter/larger</a:t>
            </a:r>
            <a:r>
              <a:rPr lang="en-US" baseline="0" dirty="0" smtClean="0"/>
              <a:t> adenomas; more rapid progression of adenoma to carcinoma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FA34A-7EAA-45D6-B9B2-7DF733F375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73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B7FF5-AD19-4E96-BA2B-626CC23EBCE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</p:spTree>
    <p:extLst>
      <p:ext uri="{BB962C8B-B14F-4D97-AF65-F5344CB8AC3E}">
        <p14:creationId xmlns:p14="http://schemas.microsoft.com/office/powerpoint/2010/main" val="3621444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1800" y="655638"/>
            <a:ext cx="2365375" cy="17732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FFA64-28EA-45A3-B446-581746D8F07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0800000">
            <a:off x="0" y="2271713"/>
            <a:ext cx="9144000" cy="1587"/>
          </a:xfrm>
          <a:prstGeom prst="line">
            <a:avLst/>
          </a:prstGeom>
          <a:ln w="2857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5192713"/>
            <a:ext cx="9151938" cy="16732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7001">
                <a:srgbClr val="FFFFFF"/>
              </a:gs>
              <a:gs pos="45000">
                <a:srgbClr val="C6D9F1"/>
              </a:gs>
              <a:gs pos="100000">
                <a:srgbClr val="31859C"/>
              </a:gs>
            </a:gsLst>
            <a:lin ang="540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ea typeface="ヒラギノ角ゴ Pro W3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9769" y="838200"/>
            <a:ext cx="7772400" cy="1062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 b="1" baseline="0">
                <a:solidFill>
                  <a:srgbClr val="007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569" y="2971800"/>
            <a:ext cx="6400800" cy="985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4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0800000">
            <a:off x="2200275" y="6002338"/>
            <a:ext cx="6943725" cy="1587"/>
          </a:xfrm>
          <a:prstGeom prst="line">
            <a:avLst/>
          </a:prstGeom>
          <a:ln w="2857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705"/>
            <a:ext cx="8229600" cy="821424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20"/>
            <a:ext cx="8229600" cy="40888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9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10800000">
            <a:off x="2200275" y="6002338"/>
            <a:ext cx="6943725" cy="1587"/>
          </a:xfrm>
          <a:prstGeom prst="line">
            <a:avLst/>
          </a:prstGeom>
          <a:ln w="28575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705"/>
            <a:ext cx="8229600" cy="821424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007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20"/>
            <a:ext cx="4267200" cy="408888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4724400" y="1447800"/>
            <a:ext cx="3886200" cy="4114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5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98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206D8CB-50F2-4BD4-AE0B-26815738BACE}" type="datetime1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0EE1B87-65A2-48F2-BBCC-3C3C757C4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3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7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3" r:id="rId4"/>
    <p:sldLayoutId id="2147483665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985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Elizabeth Kent MD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ea typeface="+mn-ea"/>
              </a:rPr>
              <a:t>Medical Oncology/Hematology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400" dirty="0" smtClean="0">
                <a:ea typeface="+mn-ea"/>
              </a:rPr>
              <a:t>May 19, 2017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1524000"/>
            <a:ext cx="8229600" cy="176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/>
              <a:t>Hereditary Cancer Syndromes</a:t>
            </a:r>
            <a:br>
              <a:rPr lang="en-US" sz="5400" dirty="0"/>
            </a:br>
            <a:endParaRPr lang="en-US" sz="5400" dirty="0" smtClean="0"/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i="1" dirty="0" smtClean="0"/>
              <a:t>Recognition</a:t>
            </a:r>
            <a:r>
              <a:rPr lang="en-US" sz="3800" i="1" dirty="0"/>
              <a:t>, </a:t>
            </a:r>
            <a:r>
              <a:rPr lang="en-US" sz="3800" i="1" dirty="0" smtClean="0"/>
              <a:t>Testing and </a:t>
            </a:r>
            <a:r>
              <a:rPr lang="en-US" sz="3800" i="1" dirty="0"/>
              <a:t>Management</a:t>
            </a:r>
            <a:r>
              <a:rPr lang="en-US" sz="4200" i="1" dirty="0"/>
              <a:t> </a:t>
            </a:r>
            <a:endParaRPr lang="en-US" sz="4200" b="1" i="1" dirty="0">
              <a:solidFill>
                <a:srgbClr val="007099"/>
              </a:solidFill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3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21424"/>
          </a:xfrm>
        </p:spPr>
        <p:txBody>
          <a:bodyPr/>
          <a:lstStyle/>
          <a:p>
            <a:r>
              <a:rPr lang="en-US" sz="3200" dirty="0" smtClean="0"/>
              <a:t>BRCA 1/2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i="1" dirty="0" smtClean="0"/>
              <a:t>NCCN guidelines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20"/>
            <a:ext cx="4267200" cy="520318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Family member with known mutation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Breast cancer ≤45y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Breast cancer ≤50y with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2 primary breast cancers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≥1 relative with breast cancer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≥1 </a:t>
            </a:r>
            <a:r>
              <a:rPr lang="en-US" sz="1800" dirty="0" smtClean="0">
                <a:solidFill>
                  <a:schemeClr val="tx1"/>
                </a:solidFill>
              </a:rPr>
              <a:t>relative with pancreatic ca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≥1 </a:t>
            </a:r>
            <a:r>
              <a:rPr lang="en-US" sz="1800" dirty="0" smtClean="0">
                <a:solidFill>
                  <a:schemeClr val="tx1"/>
                </a:solidFill>
              </a:rPr>
              <a:t>relative with prostate cancer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Unknown/limited </a:t>
            </a:r>
            <a:r>
              <a:rPr lang="en-US" sz="1800" dirty="0" err="1" smtClean="0">
                <a:solidFill>
                  <a:schemeClr val="tx1"/>
                </a:solidFill>
              </a:rPr>
              <a:t>FHx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≤60yo with triple negative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Any age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≥2 relatives with breast, </a:t>
            </a:r>
            <a:r>
              <a:rPr lang="en-US" sz="1600" dirty="0" err="1" smtClean="0">
                <a:solidFill>
                  <a:schemeClr val="tx1"/>
                </a:solidFill>
              </a:rPr>
              <a:t>panc</a:t>
            </a:r>
            <a:r>
              <a:rPr lang="en-US" sz="1600" dirty="0" smtClean="0">
                <a:solidFill>
                  <a:schemeClr val="tx1"/>
                </a:solidFill>
              </a:rPr>
              <a:t> or prost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relative ovarian cancer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relative breast cancer&lt;50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Relative with male breast cancer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Ashkenazi Jewish ancestry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400" y="1447800"/>
            <a:ext cx="3886200" cy="52578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Male breast cancer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Ovarian cancer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Prostate cancer with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</a:t>
            </a:r>
            <a:r>
              <a:rPr lang="en-US" sz="1600" dirty="0" smtClean="0">
                <a:solidFill>
                  <a:schemeClr val="tx1"/>
                </a:solidFill>
              </a:rPr>
              <a:t>relative ovarian cancer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</a:t>
            </a:r>
            <a:r>
              <a:rPr lang="en-US" sz="1600" dirty="0" smtClean="0">
                <a:solidFill>
                  <a:schemeClr val="tx1"/>
                </a:solidFill>
              </a:rPr>
              <a:t>relative breast cancer&lt;50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2 relatives with breast, </a:t>
            </a:r>
            <a:r>
              <a:rPr lang="en-US" sz="1600" dirty="0" err="1" smtClean="0">
                <a:solidFill>
                  <a:schemeClr val="tx1"/>
                </a:solidFill>
              </a:rPr>
              <a:t>panc</a:t>
            </a:r>
            <a:r>
              <a:rPr lang="en-US" sz="1600" dirty="0" smtClean="0">
                <a:solidFill>
                  <a:schemeClr val="tx1"/>
                </a:solidFill>
              </a:rPr>
              <a:t>, prost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Pancreatic cancer with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relative ovarian cancer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≥1 relative breast cancer&lt;50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2 relatives with breast, </a:t>
            </a:r>
            <a:r>
              <a:rPr lang="en-US" sz="1600" dirty="0" err="1">
                <a:solidFill>
                  <a:schemeClr val="tx1"/>
                </a:solidFill>
              </a:rPr>
              <a:t>panc</a:t>
            </a:r>
            <a:r>
              <a:rPr lang="en-US" sz="1600" dirty="0">
                <a:solidFill>
                  <a:schemeClr val="tx1"/>
                </a:solidFill>
              </a:rPr>
              <a:t>, prost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Ashkenazi Jewish ancestry</a:t>
            </a:r>
          </a:p>
          <a:p>
            <a:r>
              <a:rPr lang="en-US" sz="2000" dirty="0" smtClean="0"/>
              <a:t>Family history only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First or second degree relative meeting any of the above criteria</a:t>
            </a:r>
          </a:p>
          <a:p>
            <a:pPr lvl="1"/>
            <a:r>
              <a:rPr lang="en-US" sz="1600" dirty="0" smtClean="0"/>
              <a:t>Third degree relative with breast/ovarian cancer + </a:t>
            </a:r>
            <a:r>
              <a:rPr lang="en-US" sz="1600" dirty="0"/>
              <a:t>≥2 relatives with breast, </a:t>
            </a:r>
            <a:r>
              <a:rPr lang="en-US" sz="1600" dirty="0" err="1"/>
              <a:t>panc</a:t>
            </a:r>
            <a:r>
              <a:rPr lang="en-US" sz="1600" dirty="0"/>
              <a:t> or prost</a:t>
            </a:r>
          </a:p>
          <a:p>
            <a:pPr lvl="1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21424"/>
          </a:xfrm>
        </p:spPr>
        <p:txBody>
          <a:bodyPr/>
          <a:lstStyle/>
          <a:p>
            <a:r>
              <a:rPr lang="en-US" sz="3200" dirty="0" smtClean="0"/>
              <a:t>BRCA 1/2</a:t>
            </a:r>
            <a:br>
              <a:rPr lang="en-US" sz="3200" dirty="0" smtClean="0"/>
            </a:br>
            <a:r>
              <a:rPr lang="en-US" sz="2400" i="1" dirty="0" smtClean="0"/>
              <a:t>Recommendations for carriers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Surveillance</a:t>
            </a:r>
          </a:p>
          <a:p>
            <a:pPr lvl="1"/>
            <a:r>
              <a:rPr lang="en-US" sz="2000" dirty="0" smtClean="0"/>
              <a:t>Annual breast MRI starting at 25yo</a:t>
            </a:r>
          </a:p>
          <a:p>
            <a:pPr lvl="1"/>
            <a:r>
              <a:rPr lang="en-US" sz="2000" dirty="0" smtClean="0"/>
              <a:t>Annual mammogram starting at 30yo</a:t>
            </a:r>
          </a:p>
          <a:p>
            <a:pPr lvl="1"/>
            <a:r>
              <a:rPr lang="en-US" sz="2000" dirty="0" smtClean="0"/>
              <a:t>TVUS and CA125 starting at 30yo*</a:t>
            </a:r>
          </a:p>
          <a:p>
            <a:r>
              <a:rPr lang="en-US" sz="2400" dirty="0" smtClean="0"/>
              <a:t>Prophylaxis</a:t>
            </a:r>
          </a:p>
          <a:p>
            <a:pPr lvl="1"/>
            <a:r>
              <a:rPr lang="en-US" sz="2000" dirty="0" smtClean="0"/>
              <a:t>Pharmacologic</a:t>
            </a:r>
          </a:p>
          <a:p>
            <a:pPr lvl="2"/>
            <a:r>
              <a:rPr lang="en-US" sz="1600" dirty="0" smtClean="0"/>
              <a:t>Breast – SERM, AI</a:t>
            </a:r>
          </a:p>
          <a:p>
            <a:pPr lvl="2"/>
            <a:r>
              <a:rPr lang="en-US" sz="1600" dirty="0" smtClean="0"/>
              <a:t>Ovarian – OCP</a:t>
            </a:r>
          </a:p>
          <a:p>
            <a:pPr lvl="1"/>
            <a:r>
              <a:rPr lang="en-US" sz="2000" dirty="0" smtClean="0"/>
              <a:t>Surgical	</a:t>
            </a:r>
          </a:p>
          <a:p>
            <a:pPr lvl="2"/>
            <a:r>
              <a:rPr lang="en-US" sz="1600" dirty="0" smtClean="0"/>
              <a:t>Bilateral mastectomy</a:t>
            </a:r>
          </a:p>
          <a:p>
            <a:pPr lvl="2"/>
            <a:r>
              <a:rPr lang="en-US" sz="1600" dirty="0" smtClean="0"/>
              <a:t>RRSO – risk reducing </a:t>
            </a:r>
            <a:r>
              <a:rPr lang="en-US" sz="1600" dirty="0" err="1" smtClean="0"/>
              <a:t>salpingo</a:t>
            </a:r>
            <a:r>
              <a:rPr lang="en-US" sz="1600" dirty="0" smtClean="0"/>
              <a:t>-oophorectomy</a:t>
            </a:r>
          </a:p>
          <a:p>
            <a:pPr lvl="3"/>
            <a:r>
              <a:rPr lang="en-US" sz="1400" dirty="0" smtClean="0"/>
              <a:t>Age 35-40 BRCA1,  age 40-45 BRCA 2</a:t>
            </a:r>
          </a:p>
        </p:txBody>
      </p:sp>
    </p:spTree>
    <p:extLst>
      <p:ext uri="{BB962C8B-B14F-4D97-AF65-F5344CB8AC3E}">
        <p14:creationId xmlns:p14="http://schemas.microsoft.com/office/powerpoint/2010/main" val="163868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Lynch syndrome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Hereditary non-polyposis colorectal cancer (HNPCC)</a:t>
            </a:r>
          </a:p>
          <a:p>
            <a:r>
              <a:rPr lang="en-US" sz="2400" dirty="0" smtClean="0"/>
              <a:t>Mismatch repair genes</a:t>
            </a:r>
          </a:p>
          <a:p>
            <a:pPr lvl="1"/>
            <a:r>
              <a:rPr lang="en-US" sz="2000" dirty="0" smtClean="0"/>
              <a:t>MLH1, MSH2, MSH6, PMS2, EPCAM</a:t>
            </a:r>
          </a:p>
          <a:p>
            <a:r>
              <a:rPr lang="en-US" sz="2400" dirty="0" smtClean="0"/>
              <a:t>Lifetime risks</a:t>
            </a:r>
          </a:p>
          <a:p>
            <a:pPr lvl="1"/>
            <a:r>
              <a:rPr lang="en-US" sz="2000" dirty="0" smtClean="0"/>
              <a:t>Colorectal cancer – 80%;  adenomatous polyps 90%</a:t>
            </a:r>
          </a:p>
          <a:p>
            <a:pPr lvl="1"/>
            <a:r>
              <a:rPr lang="en-US" sz="2000" dirty="0" smtClean="0"/>
              <a:t>Uterine cancer – 70%</a:t>
            </a:r>
          </a:p>
          <a:p>
            <a:pPr lvl="1"/>
            <a:r>
              <a:rPr lang="en-US" sz="2000" dirty="0" smtClean="0"/>
              <a:t>Ovarian cancer – 10%</a:t>
            </a:r>
          </a:p>
          <a:p>
            <a:pPr lvl="1"/>
            <a:r>
              <a:rPr lang="en-US" sz="2000" dirty="0" smtClean="0"/>
              <a:t>Urothelial cancers – 20%</a:t>
            </a:r>
          </a:p>
          <a:p>
            <a:pPr lvl="1"/>
            <a:r>
              <a:rPr lang="en-US" sz="2000" dirty="0" smtClean="0"/>
              <a:t>Gastric, breast, small bowel, biliary, brain, sebaceous gland</a:t>
            </a:r>
          </a:p>
        </p:txBody>
      </p:sp>
    </p:spTree>
    <p:extLst>
      <p:ext uri="{BB962C8B-B14F-4D97-AF65-F5344CB8AC3E}">
        <p14:creationId xmlns:p14="http://schemas.microsoft.com/office/powerpoint/2010/main" val="17799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Lynch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Most onset &lt;50yo</a:t>
            </a:r>
          </a:p>
          <a:p>
            <a:r>
              <a:rPr lang="en-US" sz="2800" dirty="0" smtClean="0"/>
              <a:t>Tumors are typically:</a:t>
            </a:r>
          </a:p>
          <a:p>
            <a:pPr lvl="1"/>
            <a:r>
              <a:rPr lang="en-US" sz="2400" dirty="0" smtClean="0"/>
              <a:t>Absent mismatch repair on IHC</a:t>
            </a:r>
          </a:p>
          <a:p>
            <a:pPr lvl="1"/>
            <a:r>
              <a:rPr lang="en-US" sz="2400" dirty="0" smtClean="0"/>
              <a:t>Microsatellite instability (MSI) - high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09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Lynch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Classic Amsterdam criteria (3-2-1-0)</a:t>
            </a:r>
          </a:p>
          <a:p>
            <a:pPr lvl="1"/>
            <a:r>
              <a:rPr lang="en-US" sz="2400" dirty="0" smtClean="0"/>
              <a:t>3 affected, 2 generations, 1&lt;50yo, 0 FAP</a:t>
            </a:r>
          </a:p>
          <a:p>
            <a:r>
              <a:rPr lang="en-US" sz="2800" dirty="0" smtClean="0"/>
              <a:t>Revised Bethesda criteria</a:t>
            </a:r>
          </a:p>
          <a:p>
            <a:pPr lvl="1"/>
            <a:r>
              <a:rPr lang="en-US" sz="2400" dirty="0" smtClean="0"/>
              <a:t>CRC&lt;50yo</a:t>
            </a:r>
          </a:p>
          <a:p>
            <a:pPr lvl="1"/>
            <a:r>
              <a:rPr lang="en-US" sz="2400" dirty="0" smtClean="0"/>
              <a:t>2 or more LS related tumors</a:t>
            </a:r>
          </a:p>
          <a:p>
            <a:pPr lvl="1"/>
            <a:r>
              <a:rPr lang="en-US" sz="2400" dirty="0" smtClean="0"/>
              <a:t>CRC with MSI-H in &lt;60yo</a:t>
            </a:r>
          </a:p>
          <a:p>
            <a:pPr lvl="1"/>
            <a:r>
              <a:rPr lang="en-US" sz="2400" dirty="0" smtClean="0"/>
              <a:t>CRC with 1 relative with LS related ca &lt;50</a:t>
            </a:r>
          </a:p>
          <a:p>
            <a:pPr lvl="1"/>
            <a:r>
              <a:rPr lang="en-US" sz="2400" dirty="0" smtClean="0"/>
              <a:t>CRC with 2 relatives with LS related ca any age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5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Lynch Syndrome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Surveillance</a:t>
            </a:r>
          </a:p>
          <a:p>
            <a:pPr lvl="1"/>
            <a:r>
              <a:rPr lang="en-US" sz="2000" dirty="0" smtClean="0"/>
              <a:t>Annual colonoscopy at 20yo</a:t>
            </a:r>
          </a:p>
          <a:p>
            <a:pPr lvl="1"/>
            <a:r>
              <a:rPr lang="en-US" sz="2000" dirty="0" smtClean="0"/>
              <a:t>TVUS and CA125 q6m*</a:t>
            </a:r>
          </a:p>
          <a:p>
            <a:pPr lvl="1"/>
            <a:r>
              <a:rPr lang="en-US" sz="2000" dirty="0" smtClean="0"/>
              <a:t>Annual endometrial sampling*</a:t>
            </a:r>
          </a:p>
          <a:p>
            <a:pPr lvl="1"/>
            <a:r>
              <a:rPr lang="en-US" sz="2000" dirty="0" smtClean="0"/>
              <a:t>Consider EGD q3-5y starting at 30yo</a:t>
            </a:r>
          </a:p>
          <a:p>
            <a:pPr lvl="1"/>
            <a:r>
              <a:rPr lang="en-US" sz="2000" dirty="0" smtClean="0"/>
              <a:t>Consider annual urinalysis at 25</a:t>
            </a:r>
          </a:p>
          <a:p>
            <a:r>
              <a:rPr lang="en-US" sz="2400" dirty="0" smtClean="0"/>
              <a:t>Prophylaxis</a:t>
            </a:r>
          </a:p>
          <a:p>
            <a:pPr lvl="1"/>
            <a:r>
              <a:rPr lang="en-US" sz="2000" dirty="0" smtClean="0"/>
              <a:t>ASA?</a:t>
            </a:r>
          </a:p>
          <a:p>
            <a:pPr lvl="1"/>
            <a:r>
              <a:rPr lang="en-US" sz="2000" dirty="0" smtClean="0"/>
              <a:t>Prophylactic TAH-BSO after childbearing</a:t>
            </a:r>
          </a:p>
          <a:p>
            <a:pPr lvl="1"/>
            <a:r>
              <a:rPr lang="en-US" sz="2000" dirty="0" smtClean="0"/>
              <a:t>Total abdominal colectomy with </a:t>
            </a:r>
            <a:r>
              <a:rPr lang="en-US" sz="2000" dirty="0" err="1" smtClean="0"/>
              <a:t>ileorectal</a:t>
            </a:r>
            <a:r>
              <a:rPr lang="en-US" sz="2000" dirty="0" smtClean="0"/>
              <a:t> anastomosis with </a:t>
            </a:r>
            <a:r>
              <a:rPr lang="en-US" sz="2000" dirty="0" err="1" smtClean="0"/>
              <a:t>endorectal</a:t>
            </a:r>
            <a:r>
              <a:rPr lang="en-US" sz="2000" dirty="0" smtClean="0"/>
              <a:t> scope annually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3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FAP/attenuated FAP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FAP</a:t>
            </a:r>
          </a:p>
          <a:p>
            <a:pPr lvl="1"/>
            <a:r>
              <a:rPr lang="en-US" sz="2000" dirty="0" smtClean="0"/>
              <a:t>&gt;100 polyps</a:t>
            </a:r>
          </a:p>
          <a:p>
            <a:pPr lvl="1"/>
            <a:r>
              <a:rPr lang="en-US" sz="2000" dirty="0" smtClean="0"/>
              <a:t>Virtually 100% lifetime risk of CRC by age 45yo</a:t>
            </a:r>
          </a:p>
          <a:p>
            <a:pPr lvl="1"/>
            <a:r>
              <a:rPr lang="en-US" sz="2000" dirty="0" err="1" smtClean="0"/>
              <a:t>Extracolonic</a:t>
            </a:r>
            <a:r>
              <a:rPr lang="en-US" sz="2000" dirty="0" smtClean="0"/>
              <a:t> </a:t>
            </a:r>
          </a:p>
          <a:p>
            <a:pPr lvl="2"/>
            <a:r>
              <a:rPr lang="en-US" sz="1800" dirty="0" smtClean="0"/>
              <a:t>Duodenal adenomas</a:t>
            </a:r>
          </a:p>
          <a:p>
            <a:pPr lvl="2"/>
            <a:r>
              <a:rPr lang="en-US" sz="1800" dirty="0" err="1" smtClean="0"/>
              <a:t>Desmoid</a:t>
            </a:r>
            <a:r>
              <a:rPr lang="en-US" sz="1800" dirty="0" smtClean="0"/>
              <a:t> tumors</a:t>
            </a:r>
          </a:p>
          <a:p>
            <a:pPr lvl="2"/>
            <a:r>
              <a:rPr lang="en-US" sz="1800" dirty="0" smtClean="0"/>
              <a:t>Papillary thyroid ca</a:t>
            </a:r>
          </a:p>
          <a:p>
            <a:pPr lvl="1"/>
            <a:r>
              <a:rPr lang="en-US" sz="2000" dirty="0" smtClean="0"/>
              <a:t>Management</a:t>
            </a:r>
          </a:p>
          <a:p>
            <a:pPr lvl="2"/>
            <a:r>
              <a:rPr lang="en-US" sz="1800" dirty="0" smtClean="0"/>
              <a:t>Total colectomy with IRA</a:t>
            </a:r>
          </a:p>
          <a:p>
            <a:pPr lvl="2"/>
            <a:r>
              <a:rPr lang="en-US" sz="1800" dirty="0" smtClean="0"/>
              <a:t>Annual EGD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 err="1" smtClean="0"/>
              <a:t>aFAP</a:t>
            </a:r>
            <a:endParaRPr lang="en-US" sz="2400" dirty="0" smtClean="0"/>
          </a:p>
          <a:p>
            <a:pPr lvl="1"/>
            <a:r>
              <a:rPr lang="en-US" sz="2000" dirty="0" smtClean="0"/>
              <a:t>10-100 polyps</a:t>
            </a:r>
          </a:p>
          <a:p>
            <a:pPr lvl="1"/>
            <a:r>
              <a:rPr lang="en-US" sz="2000" dirty="0" smtClean="0"/>
              <a:t>Up to 80% risk CRC</a:t>
            </a:r>
          </a:p>
          <a:p>
            <a:pPr lvl="1"/>
            <a:r>
              <a:rPr lang="en-US" sz="2000" dirty="0" smtClean="0"/>
              <a:t>Average age 56y</a:t>
            </a:r>
          </a:p>
          <a:p>
            <a:pPr lvl="1"/>
            <a:r>
              <a:rPr lang="en-US" sz="2000" dirty="0" smtClean="0"/>
              <a:t>Similar </a:t>
            </a:r>
            <a:r>
              <a:rPr lang="en-US" sz="2000" dirty="0" err="1" smtClean="0"/>
              <a:t>extracolonic</a:t>
            </a:r>
            <a:r>
              <a:rPr lang="en-US" sz="2000" dirty="0" smtClean="0"/>
              <a:t> risks</a:t>
            </a:r>
          </a:p>
          <a:p>
            <a:pPr lvl="1"/>
            <a:r>
              <a:rPr lang="en-US" sz="2000" dirty="0" smtClean="0"/>
              <a:t>Management</a:t>
            </a:r>
          </a:p>
          <a:p>
            <a:pPr lvl="2"/>
            <a:r>
              <a:rPr lang="en-US" sz="1800" dirty="0" smtClean="0"/>
              <a:t>Annual colonoscopy at 20yo</a:t>
            </a:r>
          </a:p>
          <a:p>
            <a:pPr lvl="2"/>
            <a:r>
              <a:rPr lang="en-US" sz="1800" dirty="0" smtClean="0"/>
              <a:t>Total colectomy with IRA depending on polyp burden</a:t>
            </a:r>
          </a:p>
          <a:p>
            <a:pPr lvl="2"/>
            <a:r>
              <a:rPr lang="en-US" sz="1800" dirty="0" smtClean="0"/>
              <a:t>Annual EGD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802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MUTYH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recessive</a:t>
            </a:r>
          </a:p>
          <a:p>
            <a:r>
              <a:rPr lang="en-US" dirty="0" smtClean="0"/>
              <a:t>10-100 lifetime polyps</a:t>
            </a:r>
          </a:p>
          <a:p>
            <a:r>
              <a:rPr lang="en-US" dirty="0" smtClean="0"/>
              <a:t>Lifetime risk of CRC is up to 75%</a:t>
            </a:r>
          </a:p>
          <a:p>
            <a:r>
              <a:rPr lang="en-US" dirty="0" smtClean="0"/>
              <a:t>Annual colonoscopy starting at 25yo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Li-</a:t>
            </a:r>
            <a:r>
              <a:rPr lang="en-US" dirty="0" err="1" smtClean="0"/>
              <a:t>Fraumeni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p53 mutation	</a:t>
            </a:r>
          </a:p>
          <a:p>
            <a:pPr lvl="1"/>
            <a:r>
              <a:rPr lang="en-US" sz="2000" dirty="0" smtClean="0"/>
              <a:t>Tumor suppressor gene</a:t>
            </a:r>
          </a:p>
          <a:p>
            <a:r>
              <a:rPr lang="en-US" sz="2400" dirty="0" smtClean="0"/>
              <a:t>50% risk of cancer before 40yo</a:t>
            </a:r>
          </a:p>
          <a:p>
            <a:r>
              <a:rPr lang="en-US" sz="2400" dirty="0" smtClean="0"/>
              <a:t>90% risk by 60yo</a:t>
            </a:r>
          </a:p>
          <a:p>
            <a:r>
              <a:rPr lang="en-US" sz="2400" dirty="0" smtClean="0"/>
              <a:t>Associated cancers</a:t>
            </a:r>
          </a:p>
          <a:p>
            <a:pPr lvl="1"/>
            <a:r>
              <a:rPr lang="en-US" sz="2000" dirty="0" smtClean="0"/>
              <a:t>Breast</a:t>
            </a:r>
          </a:p>
          <a:p>
            <a:pPr lvl="1"/>
            <a:r>
              <a:rPr lang="en-US" sz="2000" dirty="0" smtClean="0"/>
              <a:t>Sarcoma</a:t>
            </a:r>
          </a:p>
          <a:p>
            <a:pPr lvl="1"/>
            <a:r>
              <a:rPr lang="en-US" sz="2000" dirty="0" smtClean="0"/>
              <a:t>Brain</a:t>
            </a:r>
          </a:p>
          <a:p>
            <a:pPr lvl="1"/>
            <a:r>
              <a:rPr lang="en-US" sz="2000" dirty="0" smtClean="0"/>
              <a:t>Leukemia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79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Li-</a:t>
            </a:r>
            <a:r>
              <a:rPr lang="en-US" dirty="0" err="1" smtClean="0"/>
              <a:t>Fraumeni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Breast surveillance, prophylaxis as per BRCA</a:t>
            </a:r>
          </a:p>
          <a:p>
            <a:r>
              <a:rPr lang="en-US" sz="2800" dirty="0" smtClean="0"/>
              <a:t>Annual </a:t>
            </a:r>
            <a:r>
              <a:rPr lang="en-US" sz="2800" dirty="0" err="1" smtClean="0"/>
              <a:t>derm</a:t>
            </a:r>
            <a:r>
              <a:rPr lang="en-US" sz="2800" dirty="0" smtClean="0"/>
              <a:t> visit</a:t>
            </a:r>
          </a:p>
          <a:p>
            <a:r>
              <a:rPr lang="en-US" sz="2800" dirty="0" smtClean="0"/>
              <a:t>Annual whole body MRI</a:t>
            </a:r>
          </a:p>
          <a:p>
            <a:r>
              <a:rPr lang="en-US" sz="2800" dirty="0" smtClean="0"/>
              <a:t>Annual neuro exam</a:t>
            </a:r>
          </a:p>
          <a:p>
            <a:r>
              <a:rPr lang="en-US" sz="2800" dirty="0" smtClean="0"/>
              <a:t>Based on family’s history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30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to disclose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Recognition in the office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*Family history – both form and verbal*</a:t>
            </a:r>
          </a:p>
          <a:p>
            <a:pPr lvl="1"/>
            <a:r>
              <a:rPr lang="en-US" dirty="0" smtClean="0"/>
              <a:t>Ages of onsets</a:t>
            </a:r>
          </a:p>
          <a:p>
            <a:pPr lvl="1"/>
            <a:r>
              <a:rPr lang="en-US" dirty="0" smtClean="0"/>
              <a:t>Multiple generations</a:t>
            </a:r>
          </a:p>
          <a:p>
            <a:pPr lvl="1"/>
            <a:r>
              <a:rPr lang="en-US" dirty="0" smtClean="0"/>
              <a:t>Polyps</a:t>
            </a:r>
          </a:p>
          <a:p>
            <a:r>
              <a:rPr lang="en-US" dirty="0" smtClean="0"/>
              <a:t>Pedigree</a:t>
            </a:r>
          </a:p>
          <a:p>
            <a:r>
              <a:rPr lang="en-US" dirty="0" smtClean="0"/>
              <a:t>Update family history annually</a:t>
            </a:r>
          </a:p>
          <a:p>
            <a:r>
              <a:rPr lang="en-US" dirty="0" smtClean="0"/>
              <a:t>Encourage them to ask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1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“EMR”</a:t>
            </a:r>
          </a:p>
          <a:p>
            <a:pPr lvl="1"/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Multiple</a:t>
            </a:r>
          </a:p>
          <a:p>
            <a:pPr lvl="1"/>
            <a:r>
              <a:rPr lang="en-US" dirty="0" smtClean="0"/>
              <a:t>Rare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657600" y="1447800"/>
            <a:ext cx="4953000" cy="4114800"/>
          </a:xfrm>
        </p:spPr>
        <p:txBody>
          <a:bodyPr/>
          <a:lstStyle/>
          <a:p>
            <a:r>
              <a:rPr lang="en-US" sz="2400" dirty="0" smtClean="0"/>
              <a:t>Early</a:t>
            </a:r>
          </a:p>
          <a:p>
            <a:pPr lvl="1"/>
            <a:r>
              <a:rPr lang="en-US" sz="2000" dirty="0" smtClean="0"/>
              <a:t>&lt;50yo – breast, colon, endometrial</a:t>
            </a:r>
          </a:p>
          <a:p>
            <a:r>
              <a:rPr lang="en-US" sz="2400" dirty="0" smtClean="0"/>
              <a:t>Multiple</a:t>
            </a:r>
          </a:p>
          <a:p>
            <a:pPr lvl="1"/>
            <a:r>
              <a:rPr lang="en-US" sz="2000" dirty="0" smtClean="0"/>
              <a:t>2 or more family members with breast, colon, ovarian, uterine, prostate, pancreatic, gastric</a:t>
            </a:r>
          </a:p>
          <a:p>
            <a:r>
              <a:rPr lang="en-US" sz="2400" dirty="0" smtClean="0"/>
              <a:t>Rare</a:t>
            </a:r>
          </a:p>
          <a:p>
            <a:pPr lvl="1"/>
            <a:r>
              <a:rPr lang="en-US" sz="2000" dirty="0" smtClean="0"/>
              <a:t>Ovarian, triple negative breast,             2 primary breast ca, male breast ca, CRC with abnormal MSI, sarcoma</a:t>
            </a:r>
          </a:p>
        </p:txBody>
      </p:sp>
    </p:spTree>
    <p:extLst>
      <p:ext uri="{BB962C8B-B14F-4D97-AF65-F5344CB8AC3E}">
        <p14:creationId xmlns:p14="http://schemas.microsoft.com/office/powerpoint/2010/main" val="23260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for counseling and testing</a:t>
            </a:r>
          </a:p>
          <a:p>
            <a:pPr lvl="1"/>
            <a:r>
              <a:rPr lang="en-US" dirty="0" smtClean="0"/>
              <a:t>Trained medical professional</a:t>
            </a:r>
          </a:p>
          <a:p>
            <a:pPr lvl="1"/>
            <a:r>
              <a:rPr lang="en-US" dirty="0" smtClean="0"/>
              <a:t>Traditional genetic counselor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26220"/>
            <a:ext cx="8534400" cy="4088885"/>
          </a:xfrm>
        </p:spPr>
        <p:txBody>
          <a:bodyPr/>
          <a:lstStyle/>
          <a:p>
            <a:r>
              <a:rPr lang="en-US" sz="2800" dirty="0" smtClean="0"/>
              <a:t>Pretest counseling</a:t>
            </a:r>
          </a:p>
          <a:p>
            <a:pPr lvl="1"/>
            <a:r>
              <a:rPr lang="en-US" sz="2400" dirty="0" smtClean="0"/>
              <a:t>Overview of sporadic, familial, hereditary . . .</a:t>
            </a:r>
          </a:p>
          <a:p>
            <a:pPr lvl="1"/>
            <a:r>
              <a:rPr lang="en-US" sz="2400" dirty="0" smtClean="0"/>
              <a:t>Risks of cancers in affected people</a:t>
            </a:r>
          </a:p>
          <a:p>
            <a:pPr lvl="1"/>
            <a:r>
              <a:rPr lang="en-US" sz="2400" dirty="0" smtClean="0"/>
              <a:t>Recommendations for carriers (and if negative)</a:t>
            </a:r>
          </a:p>
          <a:p>
            <a:pPr lvl="1"/>
            <a:r>
              <a:rPr lang="en-US" sz="2400" dirty="0" smtClean="0"/>
              <a:t>Possible test results (positive, negative, VUS)</a:t>
            </a:r>
          </a:p>
          <a:p>
            <a:pPr lvl="1"/>
            <a:r>
              <a:rPr lang="en-US" sz="2400" dirty="0" smtClean="0"/>
              <a:t>Test coverage</a:t>
            </a:r>
          </a:p>
          <a:p>
            <a:pPr lvl="1"/>
            <a:r>
              <a:rPr lang="en-US" sz="2400" dirty="0" smtClean="0"/>
              <a:t>Insurance implications (GINA)</a:t>
            </a:r>
          </a:p>
          <a:p>
            <a:pPr lvl="1"/>
            <a:r>
              <a:rPr lang="en-US" sz="2400" dirty="0" smtClean="0"/>
              <a:t>Family impact</a:t>
            </a:r>
          </a:p>
          <a:p>
            <a:pPr lvl="1"/>
            <a:r>
              <a:rPr lang="en-US" sz="2400" dirty="0" smtClean="0"/>
              <a:t>Emotional impact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80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test counseling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VUS</a:t>
            </a:r>
          </a:p>
          <a:p>
            <a:pPr marL="457200" lvl="1" indent="0">
              <a:buNone/>
            </a:pPr>
            <a:r>
              <a:rPr lang="en-US" dirty="0" smtClean="0"/>
              <a:t>***Specific plan, including responsible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6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Buccal swab or blood sample</a:t>
            </a:r>
          </a:p>
          <a:p>
            <a:r>
              <a:rPr lang="en-US" dirty="0" smtClean="0"/>
              <a:t>Send to company</a:t>
            </a:r>
          </a:p>
          <a:p>
            <a:r>
              <a:rPr lang="en-US" dirty="0" smtClean="0"/>
              <a:t>Company checks insurance coverage, calls </a:t>
            </a:r>
            <a:r>
              <a:rPr lang="en-US" dirty="0" err="1" smtClean="0"/>
              <a:t>pt</a:t>
            </a:r>
            <a:endParaRPr lang="en-US" dirty="0" smtClean="0"/>
          </a:p>
          <a:p>
            <a:r>
              <a:rPr lang="en-US" dirty="0" smtClean="0"/>
              <a:t>3-4 week to result</a:t>
            </a:r>
          </a:p>
        </p:txBody>
      </p:sp>
    </p:spTree>
    <p:extLst>
      <p:ext uri="{BB962C8B-B14F-4D97-AF65-F5344CB8AC3E}">
        <p14:creationId xmlns:p14="http://schemas.microsoft.com/office/powerpoint/2010/main" val="40883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Hereditary Cancer Syndromes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627167"/>
              </p:ext>
            </p:extLst>
          </p:nvPr>
        </p:nvGraphicFramePr>
        <p:xfrm>
          <a:off x="22485" y="1752600"/>
          <a:ext cx="914400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15"/>
                <a:gridCol w="762000"/>
                <a:gridCol w="838200"/>
                <a:gridCol w="780817"/>
                <a:gridCol w="864338"/>
                <a:gridCol w="1052555"/>
                <a:gridCol w="877081"/>
                <a:gridCol w="1140229"/>
                <a:gridCol w="920129"/>
                <a:gridCol w="86433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Uterine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Gastric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Melanoma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MUTYH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LiFraumeni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Cowden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HDGC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Peutz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Jegher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1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gene v. Multi-gene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35673" y="2873939"/>
            <a:ext cx="1143000" cy="1143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05627" y="326077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5673" y="1905000"/>
            <a:ext cx="106055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BRCA 1/2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2479" y="2286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STK11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960132"/>
            <a:ext cx="833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228600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CDN1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22263" y="28635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3924699"/>
            <a:ext cx="833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PALB2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93549" y="4495800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TP53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96883" y="4870341"/>
            <a:ext cx="928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CHEK2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64587" y="4495800"/>
            <a:ext cx="97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RAD51C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3630105"/>
            <a:ext cx="869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9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Multi-gene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panel</a:t>
            </a:r>
          </a:p>
          <a:p>
            <a:pPr lvl="1"/>
            <a:r>
              <a:rPr lang="en-US" dirty="0" smtClean="0"/>
              <a:t>Up to 32 genes</a:t>
            </a:r>
          </a:p>
          <a:p>
            <a:r>
              <a:rPr lang="en-US" dirty="0" smtClean="0"/>
              <a:t>Tumor tailored panel</a:t>
            </a:r>
          </a:p>
          <a:p>
            <a:pPr lvl="1"/>
            <a:r>
              <a:rPr lang="en-US" dirty="0" smtClean="0"/>
              <a:t>Breast, colorectal, ovarian , melanoma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Multi-gene panel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Pros	</a:t>
            </a:r>
          </a:p>
          <a:p>
            <a:pPr lvl="1"/>
            <a:r>
              <a:rPr lang="en-US" sz="2400" dirty="0" smtClean="0"/>
              <a:t>Detect less common/less penetrant genes</a:t>
            </a:r>
          </a:p>
          <a:p>
            <a:pPr lvl="1"/>
            <a:r>
              <a:rPr lang="en-US" sz="2400" dirty="0" smtClean="0"/>
              <a:t>More efficient</a:t>
            </a:r>
          </a:p>
          <a:p>
            <a:pPr lvl="1"/>
            <a:r>
              <a:rPr lang="en-US" sz="2400" dirty="0" smtClean="0"/>
              <a:t>More cost-effective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Cons</a:t>
            </a:r>
          </a:p>
          <a:p>
            <a:pPr lvl="1"/>
            <a:r>
              <a:rPr lang="en-US" sz="2400" dirty="0" smtClean="0"/>
              <a:t>Moderate risk genes without robust data to guide management</a:t>
            </a:r>
          </a:p>
          <a:p>
            <a:pPr lvl="1"/>
            <a:r>
              <a:rPr lang="en-US" sz="2400" dirty="0" smtClean="0"/>
              <a:t>Higher VUS rates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99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Recognize </a:t>
            </a:r>
            <a:r>
              <a:rPr lang="en-US" sz="2800" dirty="0"/>
              <a:t>patterns of hereditary cancer syndromes and identify appropriate patients for referral </a:t>
            </a:r>
          </a:p>
          <a:p>
            <a:r>
              <a:rPr lang="en-US" sz="2800" dirty="0" smtClean="0"/>
              <a:t>Discuss </a:t>
            </a:r>
            <a:r>
              <a:rPr lang="en-US" sz="2800" dirty="0"/>
              <a:t>the rationale of multi-gene panel testing and review fundamentals of pre-test and post-test counseling </a:t>
            </a:r>
          </a:p>
          <a:p>
            <a:r>
              <a:rPr lang="en-US" sz="2800" dirty="0" smtClean="0"/>
              <a:t>Review </a:t>
            </a:r>
            <a:r>
              <a:rPr lang="en-US" sz="2800" dirty="0"/>
              <a:t>basic management of patients with hereditary cancer syndromes </a:t>
            </a:r>
          </a:p>
        </p:txBody>
      </p:sp>
    </p:spTree>
    <p:extLst>
      <p:ext uri="{BB962C8B-B14F-4D97-AF65-F5344CB8AC3E}">
        <p14:creationId xmlns:p14="http://schemas.microsoft.com/office/powerpoint/2010/main" val="17011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Variants of uncertain significance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Mutations with insufficient information to delineate risk</a:t>
            </a:r>
          </a:p>
          <a:p>
            <a:r>
              <a:rPr lang="en-US" sz="2800" dirty="0" smtClean="0"/>
              <a:t>Test affected family members</a:t>
            </a:r>
          </a:p>
          <a:p>
            <a:r>
              <a:rPr lang="en-US" sz="2800" dirty="0" smtClean="0"/>
              <a:t>Reclassification over time</a:t>
            </a:r>
          </a:p>
          <a:p>
            <a:r>
              <a:rPr lang="en-US" sz="2800" dirty="0" smtClean="0"/>
              <a:t>Counsel patients based on personal and family history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49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821424"/>
          </a:xfrm>
        </p:spPr>
        <p:txBody>
          <a:bodyPr/>
          <a:lstStyle/>
          <a:p>
            <a:r>
              <a:rPr lang="en-US" dirty="0" smtClean="0"/>
              <a:t>Patient 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Stephanie L.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9139" y="3903784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66292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40492" y="5193323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76186" y="5423339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- 30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2757853" y="4368036"/>
            <a:ext cx="135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Ovarian - 35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- 45</a:t>
            </a:r>
            <a:endParaRPr lang="en-US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6" name="TextBox 2055"/>
          <p:cNvSpPr txBox="1"/>
          <p:nvPr/>
        </p:nvSpPr>
        <p:spPr>
          <a:xfrm>
            <a:off x="4226168" y="4337258"/>
            <a:ext cx="1732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Pancreatic - 55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084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Stephanie L.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9139" y="3903784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66292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340492" y="5193323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476186" y="5423339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- 30</a:t>
            </a:r>
            <a:endParaRPr lang="en-US" sz="1600" dirty="0"/>
          </a:p>
        </p:txBody>
      </p:sp>
      <p:sp>
        <p:nvSpPr>
          <p:cNvPr id="89" name="TextBox 88"/>
          <p:cNvSpPr txBox="1"/>
          <p:nvPr/>
        </p:nvSpPr>
        <p:spPr>
          <a:xfrm>
            <a:off x="2757853" y="4368036"/>
            <a:ext cx="135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Ovarian - 35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- 45</a:t>
            </a:r>
            <a:endParaRPr lang="en-US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6" name="TextBox 2055"/>
          <p:cNvSpPr txBox="1"/>
          <p:nvPr/>
        </p:nvSpPr>
        <p:spPr>
          <a:xfrm>
            <a:off x="4226168" y="4337258"/>
            <a:ext cx="1732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Pancreatic - 55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669280" y="5070230"/>
            <a:ext cx="3032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BRCA 2 mutation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65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Karen E.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9139" y="3903784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17610" y="2584939"/>
            <a:ext cx="527538" cy="509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0492" y="943707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2435" y="996460"/>
            <a:ext cx="457200" cy="422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39916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778369" y="4185140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52093" y="2131841"/>
            <a:ext cx="1029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81379" y="2134855"/>
            <a:ext cx="0" cy="404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552094" y="2130794"/>
            <a:ext cx="5860" cy="471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43200" y="4396154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Uterine - 56</a:t>
            </a:r>
            <a:endParaRPr lang="en-US" sz="1600" dirty="0"/>
          </a:p>
        </p:txBody>
      </p:sp>
      <p:cxnSp>
        <p:nvCxnSpPr>
          <p:cNvPr id="83" name="Straight Connector 82"/>
          <p:cNvCxnSpPr>
            <a:stCxn id="7" idx="6"/>
            <a:endCxn id="21" idx="1"/>
          </p:cNvCxnSpPr>
          <p:nvPr/>
        </p:nvCxnSpPr>
        <p:spPr>
          <a:xfrm flipV="1">
            <a:off x="3868030" y="1207476"/>
            <a:ext cx="6644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48912" y="1207475"/>
            <a:ext cx="0" cy="949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317610" y="1471246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- 78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21663" y="3042138"/>
            <a:ext cx="135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 - 66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- 58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52" y="2514600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9" idx="0"/>
          </p:cNvCxnSpPr>
          <p:nvPr/>
        </p:nvCxnSpPr>
        <p:spPr>
          <a:xfrm flipV="1">
            <a:off x="1934307" y="2142392"/>
            <a:ext cx="0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>
            <a:stCxn id="3075" idx="0"/>
          </p:cNvCxnSpPr>
          <p:nvPr/>
        </p:nvCxnSpPr>
        <p:spPr>
          <a:xfrm>
            <a:off x="651291" y="2142392"/>
            <a:ext cx="1283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4129454" y="3077308"/>
            <a:ext cx="12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Kidney - 72</a:t>
            </a:r>
            <a:endParaRPr lang="en-US" dirty="0"/>
          </a:p>
        </p:txBody>
      </p:sp>
      <p:cxnSp>
        <p:nvCxnSpPr>
          <p:cNvPr id="13" name="Straight Connector 12"/>
          <p:cNvCxnSpPr>
            <a:stCxn id="3074" idx="0"/>
            <a:endCxn id="3075" idx="0"/>
          </p:cNvCxnSpPr>
          <p:nvPr/>
        </p:nvCxnSpPr>
        <p:spPr>
          <a:xfrm flipV="1">
            <a:off x="647115" y="2142392"/>
            <a:ext cx="4176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Karen E.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9139" y="3903784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17610" y="2584939"/>
            <a:ext cx="527538" cy="509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0492" y="943707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2435" y="996460"/>
            <a:ext cx="457200" cy="422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66292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778369" y="4185140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52093" y="2131841"/>
            <a:ext cx="1029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81379" y="2131841"/>
            <a:ext cx="0" cy="404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546233" y="2141470"/>
            <a:ext cx="5860" cy="471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43200" y="4396154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Uterine - 56</a:t>
            </a:r>
            <a:endParaRPr lang="en-US" sz="1600" dirty="0"/>
          </a:p>
        </p:txBody>
      </p:sp>
      <p:cxnSp>
        <p:nvCxnSpPr>
          <p:cNvPr id="83" name="Straight Connector 82"/>
          <p:cNvCxnSpPr>
            <a:stCxn id="7" idx="6"/>
            <a:endCxn id="21" idx="1"/>
          </p:cNvCxnSpPr>
          <p:nvPr/>
        </p:nvCxnSpPr>
        <p:spPr>
          <a:xfrm flipV="1">
            <a:off x="3868030" y="1207476"/>
            <a:ext cx="6644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48912" y="1207475"/>
            <a:ext cx="0" cy="949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317610" y="1471246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- 78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21663" y="3042138"/>
            <a:ext cx="135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 - 66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- 58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52" y="2514600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9" idx="0"/>
          </p:cNvCxnSpPr>
          <p:nvPr/>
        </p:nvCxnSpPr>
        <p:spPr>
          <a:xfrm flipV="1">
            <a:off x="1934307" y="2142392"/>
            <a:ext cx="0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>
            <a:stCxn id="3075" idx="0"/>
          </p:cNvCxnSpPr>
          <p:nvPr/>
        </p:nvCxnSpPr>
        <p:spPr>
          <a:xfrm>
            <a:off x="651291" y="2142392"/>
            <a:ext cx="1283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4129454" y="3077308"/>
            <a:ext cx="12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Kidney - 72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06795" y="4094284"/>
            <a:ext cx="314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MSH2 del exons 1-6</a:t>
            </a:r>
            <a:endParaRPr lang="en-US" dirty="0"/>
          </a:p>
        </p:txBody>
      </p:sp>
      <p:cxnSp>
        <p:nvCxnSpPr>
          <p:cNvPr id="15" name="Straight Connector 14"/>
          <p:cNvCxnSpPr>
            <a:stCxn id="3075" idx="0"/>
            <a:endCxn id="3074" idx="0"/>
          </p:cNvCxnSpPr>
          <p:nvPr/>
        </p:nvCxnSpPr>
        <p:spPr>
          <a:xfrm flipH="1">
            <a:off x="647115" y="2142392"/>
            <a:ext cx="4176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9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Karen E.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99139" y="3903784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17610" y="2584939"/>
            <a:ext cx="527538" cy="509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0492" y="943707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2435" y="996460"/>
            <a:ext cx="457200" cy="422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66292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778369" y="4185140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52093" y="2131841"/>
            <a:ext cx="1029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endCxn id="6" idx="0"/>
          </p:cNvCxnSpPr>
          <p:nvPr/>
        </p:nvCxnSpPr>
        <p:spPr>
          <a:xfrm>
            <a:off x="4581379" y="2142392"/>
            <a:ext cx="0" cy="4425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552094" y="2131841"/>
            <a:ext cx="5860" cy="471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43200" y="4396154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Uterine - 56</a:t>
            </a:r>
            <a:endParaRPr lang="en-US" sz="1600" dirty="0"/>
          </a:p>
        </p:txBody>
      </p:sp>
      <p:cxnSp>
        <p:nvCxnSpPr>
          <p:cNvPr id="83" name="Straight Connector 82"/>
          <p:cNvCxnSpPr>
            <a:stCxn id="7" idx="6"/>
            <a:endCxn id="21" idx="1"/>
          </p:cNvCxnSpPr>
          <p:nvPr/>
        </p:nvCxnSpPr>
        <p:spPr>
          <a:xfrm flipV="1">
            <a:off x="3868030" y="1207476"/>
            <a:ext cx="6644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48912" y="1207475"/>
            <a:ext cx="0" cy="949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317610" y="1471246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- 78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21663" y="3042138"/>
            <a:ext cx="1354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 - 66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- 58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52" y="2514600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>
            <a:stCxn id="9" idx="0"/>
          </p:cNvCxnSpPr>
          <p:nvPr/>
        </p:nvCxnSpPr>
        <p:spPr>
          <a:xfrm flipV="1">
            <a:off x="1934307" y="2142392"/>
            <a:ext cx="0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>
            <a:stCxn id="3075" idx="0"/>
          </p:cNvCxnSpPr>
          <p:nvPr/>
        </p:nvCxnSpPr>
        <p:spPr>
          <a:xfrm>
            <a:off x="651291" y="2142392"/>
            <a:ext cx="1283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055"/>
          <p:cNvSpPr txBox="1"/>
          <p:nvPr/>
        </p:nvSpPr>
        <p:spPr>
          <a:xfrm>
            <a:off x="4129454" y="3077308"/>
            <a:ext cx="12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Kidney - 72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06795" y="4094284"/>
            <a:ext cx="314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MSH2 del exons 1-6</a:t>
            </a:r>
            <a:endParaRPr lang="en-US" dirty="0"/>
          </a:p>
        </p:txBody>
      </p:sp>
      <p:cxnSp>
        <p:nvCxnSpPr>
          <p:cNvPr id="15" name="Straight Connector 14"/>
          <p:cNvCxnSpPr>
            <a:stCxn id="3075" idx="0"/>
            <a:endCxn id="3074" idx="0"/>
          </p:cNvCxnSpPr>
          <p:nvPr/>
        </p:nvCxnSpPr>
        <p:spPr>
          <a:xfrm flipH="1">
            <a:off x="647115" y="2142392"/>
            <a:ext cx="4176" cy="3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60301" y="4637184"/>
            <a:ext cx="1201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 - 59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557954" y="5334000"/>
            <a:ext cx="120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Adrenal - 35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679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Colorectal screening </a:t>
            </a:r>
          </a:p>
          <a:p>
            <a:pPr lvl="1"/>
            <a:r>
              <a:rPr lang="en-US" sz="2000" dirty="0" smtClean="0"/>
              <a:t>colonoscopy q1-2y starting 20-25yo</a:t>
            </a:r>
          </a:p>
          <a:p>
            <a:pPr lvl="1"/>
            <a:r>
              <a:rPr lang="en-US" sz="2000" dirty="0" smtClean="0"/>
              <a:t>annual colonoscopy starting 40yo</a:t>
            </a:r>
          </a:p>
          <a:p>
            <a:r>
              <a:rPr lang="en-US" sz="2400" dirty="0" smtClean="0"/>
              <a:t>Other cancers</a:t>
            </a:r>
          </a:p>
          <a:p>
            <a:pPr lvl="1"/>
            <a:r>
              <a:rPr lang="en-US" sz="2000" dirty="0" smtClean="0"/>
              <a:t>Annual mammogram and CBE q6m</a:t>
            </a:r>
          </a:p>
          <a:p>
            <a:pPr lvl="1"/>
            <a:r>
              <a:rPr lang="en-US" sz="2000" dirty="0" smtClean="0"/>
              <a:t>EGD q1-3 starting at 25yo</a:t>
            </a:r>
          </a:p>
          <a:p>
            <a:pPr lvl="1"/>
            <a:r>
              <a:rPr lang="en-US" sz="2000" dirty="0" smtClean="0"/>
              <a:t>UA (?cytology) annually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Karen S. – recommendations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434121" y="6448665"/>
            <a:ext cx="2057400" cy="365125"/>
          </a:xfrm>
          <a:prstGeom prst="rect">
            <a:avLst/>
          </a:prstGeom>
        </p:spPr>
        <p:txBody>
          <a:bodyPr/>
          <a:lstStyle/>
          <a:p>
            <a:fld id="{06BD17EA-7CF0-47A5-9636-BCCA3CA4D50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63" y="189280"/>
            <a:ext cx="7886700" cy="953720"/>
          </a:xfrm>
        </p:spPr>
        <p:txBody>
          <a:bodyPr/>
          <a:lstStyle/>
          <a:p>
            <a:r>
              <a:rPr lang="en-US" b="1" u="sng" dirty="0" smtClean="0"/>
              <a:t>Sandra M</a:t>
            </a:r>
            <a:endParaRPr lang="en-US" b="1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1B87-65A2-48F2-BBCC-3C3C757C4DB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17610" y="2584939"/>
            <a:ext cx="527538" cy="50995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0492" y="943707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70538" y="2514600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76954" y="3845169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98630" y="4806461"/>
            <a:ext cx="527538" cy="527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05908" y="2584939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6861" y="3862753"/>
            <a:ext cx="480647" cy="463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32435" y="996460"/>
            <a:ext cx="457200" cy="4220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6"/>
            <a:endCxn id="16" idx="1"/>
          </p:cNvCxnSpPr>
          <p:nvPr/>
        </p:nvCxnSpPr>
        <p:spPr>
          <a:xfrm flipV="1">
            <a:off x="3704492" y="4094284"/>
            <a:ext cx="492369" cy="14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38954" y="4114800"/>
            <a:ext cx="17584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0"/>
          </p:cNvCxnSpPr>
          <p:nvPr/>
        </p:nvCxnSpPr>
        <p:spPr>
          <a:xfrm>
            <a:off x="3429000" y="3429000"/>
            <a:ext cx="11723" cy="416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62908" y="3411415"/>
            <a:ext cx="12485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162908" y="3411415"/>
            <a:ext cx="17584" cy="4923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743200" y="2866292"/>
            <a:ext cx="0" cy="5451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215662" y="2848708"/>
            <a:ext cx="109024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778369" y="4185140"/>
            <a:ext cx="351692" cy="2813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52093" y="2131841"/>
            <a:ext cx="10292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581379" y="2131841"/>
            <a:ext cx="0" cy="404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3552094" y="2131841"/>
            <a:ext cx="5860" cy="4718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743200" y="4396154"/>
            <a:ext cx="1230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Breast- 56</a:t>
            </a:r>
            <a:endParaRPr lang="en-US" sz="1600" dirty="0"/>
          </a:p>
        </p:txBody>
      </p:sp>
      <p:cxnSp>
        <p:nvCxnSpPr>
          <p:cNvPr id="83" name="Straight Connector 82"/>
          <p:cNvCxnSpPr>
            <a:stCxn id="7" idx="6"/>
            <a:endCxn id="21" idx="1"/>
          </p:cNvCxnSpPr>
          <p:nvPr/>
        </p:nvCxnSpPr>
        <p:spPr>
          <a:xfrm flipV="1">
            <a:off x="3868030" y="1207476"/>
            <a:ext cx="66440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148912" y="1207475"/>
            <a:ext cx="0" cy="9495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317610" y="1471246"/>
            <a:ext cx="138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- 78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2702" y="4398814"/>
            <a:ext cx="15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Prostate - 66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055" y="3452418"/>
            <a:ext cx="5429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6" y="2142392"/>
            <a:ext cx="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6" name="TextBox 2055"/>
          <p:cNvSpPr txBox="1"/>
          <p:nvPr/>
        </p:nvSpPr>
        <p:spPr>
          <a:xfrm>
            <a:off x="4129454" y="3059668"/>
            <a:ext cx="12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 - 79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916723" y="3886200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6" idx="6"/>
            <a:endCxn id="40" idx="1"/>
          </p:cNvCxnSpPr>
          <p:nvPr/>
        </p:nvCxnSpPr>
        <p:spPr>
          <a:xfrm>
            <a:off x="4845148" y="2839916"/>
            <a:ext cx="15934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38581" y="2611316"/>
            <a:ext cx="492370" cy="457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5706795" y="2880945"/>
            <a:ext cx="11723" cy="5714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01796" y="4083893"/>
            <a:ext cx="1236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Breast - 45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01796" y="5334000"/>
            <a:ext cx="318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BRCA2 of uncertain significance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392616" y="5867400"/>
            <a:ext cx="283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Management??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4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20"/>
            <a:ext cx="8229600" cy="4669780"/>
          </a:xfrm>
        </p:spPr>
        <p:txBody>
          <a:bodyPr/>
          <a:lstStyle/>
          <a:p>
            <a:r>
              <a:rPr lang="en-US" sz="2800" dirty="0" smtClean="0"/>
              <a:t>Imperative to take thorough </a:t>
            </a:r>
            <a:r>
              <a:rPr lang="en-US" sz="2800" dirty="0" err="1" smtClean="0"/>
              <a:t>FHx</a:t>
            </a:r>
            <a:r>
              <a:rPr lang="en-US" sz="2800" dirty="0" smtClean="0"/>
              <a:t> with annual </a:t>
            </a:r>
            <a:r>
              <a:rPr lang="en-US" sz="2800" dirty="0" smtClean="0"/>
              <a:t>updates</a:t>
            </a:r>
          </a:p>
          <a:p>
            <a:r>
              <a:rPr lang="en-US" sz="2800" dirty="0" smtClean="0"/>
              <a:t>Recognize patterns concerning for hereditary cancer syndromes</a:t>
            </a:r>
            <a:endParaRPr lang="en-US" sz="2800" dirty="0" smtClean="0"/>
          </a:p>
          <a:p>
            <a:r>
              <a:rPr lang="en-US" sz="2800" dirty="0" smtClean="0"/>
              <a:t>Refer for genetic counseling +/- testing</a:t>
            </a:r>
          </a:p>
          <a:p>
            <a:r>
              <a:rPr lang="en-US" sz="2800" dirty="0" smtClean="0"/>
              <a:t>Ensure proper pre- and post-test counseling</a:t>
            </a:r>
          </a:p>
          <a:p>
            <a:r>
              <a:rPr lang="en-US" sz="2800" dirty="0" smtClean="0"/>
              <a:t>Well outlined management plan with specific providers identified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40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Hereditary Cancer Syndrome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&lt;10% of common cancers are hereditary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078106622"/>
              </p:ext>
            </p:extLst>
          </p:nvPr>
        </p:nvGraphicFramePr>
        <p:xfrm>
          <a:off x="26670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3200" y="357051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5-8%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Hereditary Cancer Syndrome basics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&gt;50 hereditary cancer syndromes described</a:t>
            </a:r>
          </a:p>
          <a:p>
            <a:endParaRPr lang="en-US" sz="2400" dirty="0" smtClean="0"/>
          </a:p>
          <a:p>
            <a:r>
              <a:rPr lang="en-US" sz="2400" dirty="0" smtClean="0"/>
              <a:t>Typically mutations in tumor suppressors genes or DNA repair genes/mismatch repair genes</a:t>
            </a:r>
          </a:p>
          <a:p>
            <a:endParaRPr lang="en-US" sz="2400" dirty="0" smtClean="0"/>
          </a:p>
          <a:p>
            <a:r>
              <a:rPr lang="en-US" sz="2400" dirty="0" smtClean="0"/>
              <a:t>Most autosomal dominant</a:t>
            </a:r>
          </a:p>
          <a:p>
            <a:endParaRPr lang="en-US" sz="2400" dirty="0" smtClean="0"/>
          </a:p>
          <a:p>
            <a:r>
              <a:rPr lang="en-US" sz="2400" dirty="0" smtClean="0"/>
              <a:t>Incomplete penetrance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651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Hereditary Cancer Syndromes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“Common”</a:t>
            </a:r>
          </a:p>
          <a:p>
            <a:pPr lvl="1"/>
            <a:r>
              <a:rPr lang="en-US" sz="2000" dirty="0" smtClean="0"/>
              <a:t>BRCA 1/2 – 5-8% of breast cancer</a:t>
            </a:r>
          </a:p>
          <a:p>
            <a:pPr lvl="1"/>
            <a:r>
              <a:rPr lang="en-US" sz="2000" dirty="0" smtClean="0"/>
              <a:t>Lynch syndrome (HNPCC) – 2-3% of CRC</a:t>
            </a:r>
          </a:p>
          <a:p>
            <a:r>
              <a:rPr lang="en-US" sz="2400" dirty="0" smtClean="0"/>
              <a:t>Less common</a:t>
            </a:r>
          </a:p>
          <a:p>
            <a:pPr lvl="1"/>
            <a:r>
              <a:rPr lang="en-US" sz="2000" dirty="0" smtClean="0"/>
              <a:t>Li-</a:t>
            </a:r>
            <a:r>
              <a:rPr lang="en-US" sz="2000" dirty="0" err="1" smtClean="0"/>
              <a:t>Fraumeni</a:t>
            </a:r>
            <a:r>
              <a:rPr lang="en-US" sz="2000" dirty="0" smtClean="0"/>
              <a:t> – p53 mutation</a:t>
            </a:r>
          </a:p>
          <a:p>
            <a:pPr lvl="1"/>
            <a:r>
              <a:rPr lang="en-US" sz="2000" dirty="0" smtClean="0"/>
              <a:t>FAP – familial adenomatous polyposis</a:t>
            </a:r>
          </a:p>
          <a:p>
            <a:pPr lvl="1"/>
            <a:r>
              <a:rPr lang="en-US" sz="2000" dirty="0" smtClean="0"/>
              <a:t>Attenuated FAP</a:t>
            </a:r>
          </a:p>
          <a:p>
            <a:pPr lvl="1"/>
            <a:r>
              <a:rPr lang="en-US" sz="2000" dirty="0" smtClean="0"/>
              <a:t>MUTYH</a:t>
            </a:r>
          </a:p>
          <a:p>
            <a:pPr lvl="1"/>
            <a:r>
              <a:rPr lang="en-US" sz="2000" dirty="0" smtClean="0"/>
              <a:t>Cowden’s syndrome</a:t>
            </a:r>
          </a:p>
          <a:p>
            <a:pPr lvl="1"/>
            <a:r>
              <a:rPr lang="en-US" sz="2000" dirty="0" smtClean="0"/>
              <a:t>Multiple endocrine neoplasia (MEN) syndromes</a:t>
            </a:r>
          </a:p>
          <a:p>
            <a:pPr lvl="1"/>
            <a:r>
              <a:rPr lang="en-US" sz="2000" dirty="0" smtClean="0"/>
              <a:t>Hereditary diffuse gastric cancer</a:t>
            </a:r>
          </a:p>
        </p:txBody>
      </p:sp>
    </p:spTree>
    <p:extLst>
      <p:ext uri="{BB962C8B-B14F-4D97-AF65-F5344CB8AC3E}">
        <p14:creationId xmlns:p14="http://schemas.microsoft.com/office/powerpoint/2010/main" val="326385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Hereditary Cancer Syndromes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873708"/>
              </p:ext>
            </p:extLst>
          </p:nvPr>
        </p:nvGraphicFramePr>
        <p:xfrm>
          <a:off x="22485" y="1752600"/>
          <a:ext cx="9144002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315"/>
                <a:gridCol w="762000"/>
                <a:gridCol w="838200"/>
                <a:gridCol w="780817"/>
                <a:gridCol w="864338"/>
                <a:gridCol w="1052555"/>
                <a:gridCol w="877081"/>
                <a:gridCol w="1140229"/>
                <a:gridCol w="920129"/>
                <a:gridCol w="86433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Breast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Uterine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Pancreas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Gastric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Melanoma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Lynch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MUTYH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LiFraumeni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Cowden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HDGC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Peutz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Jegher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1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BRCA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Responsible for 5-8% of all breast cancer</a:t>
            </a:r>
          </a:p>
          <a:p>
            <a:r>
              <a:rPr lang="en-US" sz="2800" dirty="0" smtClean="0"/>
              <a:t>DNA repair genes</a:t>
            </a:r>
          </a:p>
          <a:p>
            <a:r>
              <a:rPr lang="en-US" sz="2800" dirty="0" smtClean="0"/>
              <a:t>Lifetime risks</a:t>
            </a:r>
          </a:p>
          <a:p>
            <a:pPr lvl="1"/>
            <a:r>
              <a:rPr lang="en-US" sz="2400" dirty="0" smtClean="0"/>
              <a:t>Breast cancer – up to 80%</a:t>
            </a:r>
          </a:p>
          <a:p>
            <a:pPr lvl="1"/>
            <a:r>
              <a:rPr lang="en-US" sz="2400" dirty="0" smtClean="0"/>
              <a:t>Ovarian cancer – up to 45%</a:t>
            </a:r>
          </a:p>
          <a:p>
            <a:pPr lvl="1"/>
            <a:r>
              <a:rPr lang="en-US" sz="2400" dirty="0" smtClean="0"/>
              <a:t>Male breast cancer – 8%</a:t>
            </a:r>
          </a:p>
          <a:p>
            <a:pPr lvl="1"/>
            <a:r>
              <a:rPr lang="en-US" sz="2400" dirty="0" smtClean="0"/>
              <a:t>Prostate cancer –20%</a:t>
            </a:r>
          </a:p>
          <a:p>
            <a:pPr lvl="1"/>
            <a:r>
              <a:rPr lang="en-US" sz="2400" dirty="0" smtClean="0"/>
              <a:t>Pancreatic cancer – 7%</a:t>
            </a:r>
          </a:p>
        </p:txBody>
      </p:sp>
    </p:spTree>
    <p:extLst>
      <p:ext uri="{BB962C8B-B14F-4D97-AF65-F5344CB8AC3E}">
        <p14:creationId xmlns:p14="http://schemas.microsoft.com/office/powerpoint/2010/main" val="372994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BRCA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BRCA 1</a:t>
            </a:r>
          </a:p>
          <a:p>
            <a:pPr lvl="1"/>
            <a:r>
              <a:rPr lang="en-US" sz="2400" dirty="0" smtClean="0"/>
              <a:t>Early age onset</a:t>
            </a:r>
          </a:p>
          <a:p>
            <a:pPr lvl="1"/>
            <a:r>
              <a:rPr lang="en-US" sz="2400" dirty="0" smtClean="0"/>
              <a:t>Higher b/o cancer risks</a:t>
            </a:r>
          </a:p>
          <a:p>
            <a:pPr lvl="2"/>
            <a:r>
              <a:rPr lang="en-US" sz="2000" dirty="0" smtClean="0"/>
              <a:t>Breast 85%</a:t>
            </a:r>
          </a:p>
          <a:p>
            <a:pPr lvl="2"/>
            <a:r>
              <a:rPr lang="en-US" sz="2000" dirty="0" smtClean="0"/>
              <a:t>Ovarian 45%</a:t>
            </a:r>
          </a:p>
          <a:p>
            <a:pPr lvl="1"/>
            <a:r>
              <a:rPr lang="en-US" sz="2400" dirty="0" smtClean="0"/>
              <a:t>Higher triple negative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724400" y="1447800"/>
            <a:ext cx="4114800" cy="4114800"/>
          </a:xfrm>
        </p:spPr>
        <p:txBody>
          <a:bodyPr/>
          <a:lstStyle/>
          <a:p>
            <a:r>
              <a:rPr lang="en-US" sz="2800" dirty="0" smtClean="0"/>
              <a:t>BRCA 2</a:t>
            </a:r>
          </a:p>
          <a:p>
            <a:pPr lvl="1"/>
            <a:r>
              <a:rPr lang="en-US" sz="2400" dirty="0" smtClean="0"/>
              <a:t>Average age onset</a:t>
            </a:r>
          </a:p>
          <a:p>
            <a:pPr lvl="1"/>
            <a:r>
              <a:rPr lang="en-US" sz="2400" dirty="0" smtClean="0"/>
              <a:t>Lower b/o risks</a:t>
            </a:r>
          </a:p>
          <a:p>
            <a:pPr lvl="2"/>
            <a:r>
              <a:rPr lang="en-US" sz="2000" dirty="0" smtClean="0"/>
              <a:t>Breast 60%</a:t>
            </a:r>
          </a:p>
          <a:p>
            <a:pPr lvl="2"/>
            <a:r>
              <a:rPr lang="en-US" sz="2000" dirty="0" smtClean="0"/>
              <a:t>Ovarian 15%</a:t>
            </a:r>
          </a:p>
          <a:p>
            <a:pPr lvl="1"/>
            <a:r>
              <a:rPr lang="en-US" sz="2400" dirty="0" smtClean="0"/>
              <a:t>Higher risk high grade prostate cancer</a:t>
            </a:r>
          </a:p>
          <a:p>
            <a:pPr lvl="1"/>
            <a:r>
              <a:rPr lang="en-US" sz="2400" dirty="0" smtClean="0"/>
              <a:t>Increased risk melanoma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181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1393</Words>
  <Application>Microsoft Office PowerPoint</Application>
  <PresentationFormat>On-screen Show (4:3)</PresentationFormat>
  <Paragraphs>443</Paragraphs>
  <Slides>39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PowerPoint Presentation</vt:lpstr>
      <vt:lpstr>Disclosures</vt:lpstr>
      <vt:lpstr>Objectives</vt:lpstr>
      <vt:lpstr>Hereditary Cancer Syndrome basics</vt:lpstr>
      <vt:lpstr>Hereditary Cancer Syndrome basics</vt:lpstr>
      <vt:lpstr>Hereditary Cancer Syndromes</vt:lpstr>
      <vt:lpstr>Hereditary Cancer Syndromes</vt:lpstr>
      <vt:lpstr>BRCA 1 and 2</vt:lpstr>
      <vt:lpstr>BRCA 1 and 2</vt:lpstr>
      <vt:lpstr>BRCA 1/2  NCCN guidelines</vt:lpstr>
      <vt:lpstr>BRCA 1/2 Recommendations for carriers </vt:lpstr>
      <vt:lpstr>Lynch syndrome</vt:lpstr>
      <vt:lpstr>Lynch syndrome</vt:lpstr>
      <vt:lpstr>Lynch syndrome</vt:lpstr>
      <vt:lpstr>Lynch Syndrome management</vt:lpstr>
      <vt:lpstr>FAP/attenuated FAP</vt:lpstr>
      <vt:lpstr>MUTYH</vt:lpstr>
      <vt:lpstr>Li-Fraumeni</vt:lpstr>
      <vt:lpstr>Li-Fraumeni</vt:lpstr>
      <vt:lpstr>Recognition in the office</vt:lpstr>
      <vt:lpstr>Red Flags</vt:lpstr>
      <vt:lpstr>Now what?</vt:lpstr>
      <vt:lpstr>Testing</vt:lpstr>
      <vt:lpstr>Testing</vt:lpstr>
      <vt:lpstr>Testing logistics</vt:lpstr>
      <vt:lpstr>Hereditary Cancer Syndromes</vt:lpstr>
      <vt:lpstr>Single gene v. Multi-gene panels</vt:lpstr>
      <vt:lpstr>Multi-gene panels</vt:lpstr>
      <vt:lpstr>Multi-gene panel</vt:lpstr>
      <vt:lpstr>Variants of uncertain significance</vt:lpstr>
      <vt:lpstr>Patient cases</vt:lpstr>
      <vt:lpstr>Stephanie L.</vt:lpstr>
      <vt:lpstr>Stephanie L.</vt:lpstr>
      <vt:lpstr>Karen E.</vt:lpstr>
      <vt:lpstr>Karen E.</vt:lpstr>
      <vt:lpstr>Karen E.</vt:lpstr>
      <vt:lpstr>Karen S. – recommendations </vt:lpstr>
      <vt:lpstr>Sandra M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Kent, Elizabeth MD</dc:creator>
  <cp:lastModifiedBy>Kent, Elizabeth MD</cp:lastModifiedBy>
  <cp:revision>41</cp:revision>
  <dcterms:created xsi:type="dcterms:W3CDTF">2016-01-18T23:26:35Z</dcterms:created>
  <dcterms:modified xsi:type="dcterms:W3CDTF">2017-04-13T17:40:38Z</dcterms:modified>
</cp:coreProperties>
</file>